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1" r:id="rId6"/>
    <p:sldId id="268" r:id="rId7"/>
    <p:sldId id="266" r:id="rId8"/>
    <p:sldId id="267" r:id="rId9"/>
    <p:sldId id="265" r:id="rId10"/>
    <p:sldId id="269" r:id="rId11"/>
    <p:sldId id="272" r:id="rId12"/>
    <p:sldId id="273" r:id="rId13"/>
    <p:sldId id="274" r:id="rId14"/>
    <p:sldId id="275" r:id="rId15"/>
    <p:sldId id="260" r:id="rId16"/>
    <p:sldId id="287" r:id="rId17"/>
    <p:sldId id="276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78"/>
    <p:restoredTop sz="94625"/>
  </p:normalViewPr>
  <p:slideViewPr>
    <p:cSldViewPr snapToGrid="0">
      <p:cViewPr varScale="1">
        <p:scale>
          <a:sx n="116" d="100"/>
          <a:sy n="116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763FE-5FB9-BA4F-9EC8-81C8F255EB26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34AB9-B934-5D47-AD72-57FFB918C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18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BF05-7065-A0A7-B54A-DDB380112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45" y="1467939"/>
            <a:ext cx="12006308" cy="2244689"/>
          </a:xfrm>
        </p:spPr>
        <p:txBody>
          <a:bodyPr anchor="b"/>
          <a:lstStyle>
            <a:lvl1pPr algn="ctr">
              <a:defRPr sz="6000">
                <a:solidFill>
                  <a:schemeClr val="accent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B8E3E-366C-0C8B-9B5B-1DB877216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15" y="4042878"/>
            <a:ext cx="645902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26D873-DFEC-9B29-32EB-B3293B3FE9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61645" y="6534364"/>
            <a:ext cx="1441807" cy="30308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97D464-A7C3-8EAE-14F7-CCBA41ABA4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888" t="23890" r="8223" b="22777"/>
          <a:stretch/>
        </p:blipFill>
        <p:spPr>
          <a:xfrm>
            <a:off x="191394" y="116963"/>
            <a:ext cx="4061639" cy="1020726"/>
          </a:xfrm>
          <a:prstGeom prst="rect">
            <a:avLst/>
          </a:prstGeom>
        </p:spPr>
      </p:pic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B78610D-B79C-981E-B8C9-77547AC543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4975" y="199155"/>
            <a:ext cx="1595357" cy="94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29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B973-A78A-FB36-F7C2-B2D4AF08B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C27FD-A248-1F79-E749-66560FD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3DA26E2-232F-48C0-1646-09D870C0950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B869E57-5946-18FC-9FBA-338EE54344E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99D080-06FD-F2DC-B3FE-26BBDB4BB22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402775816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D2BA5-9E57-14E2-0876-5EE8DC82A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C4DB8-3A75-2717-7ADF-D7EF407FC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DB80334-B7C2-ADF1-D0AC-726B5424C65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A6D87BB-2C9E-EBE8-873E-E665FA430C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DF589-AFFC-03AA-1B67-5110BA1B11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16345953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A7E44-C4D2-8C77-6662-4A58D8B3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59A6-0019-9C86-3A90-F3A8FDC92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B471CC1-614E-77AB-60DD-FF436A9851A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93FFB1B-3394-7E84-8548-A54CFFA0AA7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8583D2-79B2-53A6-70B4-B30859B6004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93230316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A9F6-D00E-D472-5A75-F4593D905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16" y="768350"/>
            <a:ext cx="11959119" cy="2852737"/>
          </a:xfrm>
        </p:spPr>
        <p:txBody>
          <a:bodyPr anchor="b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E9F6D-A817-89F5-E231-C52DBEFEA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110998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C5A947F-F8F5-6BBF-4958-3C903A6386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74534B6-42F5-C9A3-C765-C590331A81E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0FC2E-4B73-FF2D-CFB6-0F99DC5221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365856228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FFD1-0DD8-69E0-BB3A-761C62F6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19860-B482-9C5B-9819-1F893FF0C7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688" y="1325562"/>
            <a:ext cx="5945312" cy="5151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ECCCE-ED97-3D06-7D9A-D63B22FF4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33712"/>
            <a:ext cx="5945312" cy="5143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E0F92C0-F18F-0426-7EDD-740D6C63473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84002B3-8776-16AE-BBAC-B76BA14F452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B6C2DB-8C43-A1BC-2D1F-6ACEA21A1AF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190039600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2083-0B16-896B-FF62-88F413A86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16" y="5555"/>
            <a:ext cx="11948845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F0993-4260-F0A3-3390-348E97742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016" y="1331118"/>
            <a:ext cx="5982984" cy="1173957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3982F-6EC9-B243-044E-56DE59396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016" y="2505074"/>
            <a:ext cx="5982984" cy="3971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B8FB2A-004D-643B-04DD-6B73E5EB6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14606" y="1331118"/>
            <a:ext cx="5947255" cy="1173957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381CE4-9C47-F297-D5CE-36F4ACA37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513224"/>
            <a:ext cx="5965861" cy="39719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7D7271-4313-975A-7A27-AD753373E1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550B55D-BC7E-E95E-F451-A751468F19A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556CDD-C2DC-6B99-1CE0-33B83BB094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393776545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785A-CD5E-26F4-ACA2-0F1F37CE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CF63456-5A9A-9318-1CA2-398889D2F19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EE90BF7-E079-0B3E-1DB0-B7C80D18BB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CE4B6A-1E3A-D03C-7A67-C733342FD08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4424682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3571A03-EFA4-F56A-E7BE-178015358A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12A8160-E1E0-9BC8-C8ED-20356E03B6B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4A1DE4-DAFA-84C9-A9E4-97C6D1D4C7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75580229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D2-BB18-2147-ABB2-C2E3874A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C012-B699-D959-BB38-84851F097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D3ED7-6BCA-C8AB-8BB3-690A8B1B9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429634A-F351-A305-2E7D-F3086168BD9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B12CF9C-8828-8016-07E9-6D2A9EE99F8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EB71DD-A13A-920E-AAD1-908BC1E36F9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235076749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01608-1B89-1D30-AD4D-14E33E37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1533E5-759F-653B-572D-F19B649A5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DC844-9C6F-7FA0-BAEA-5DCDFA18A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209EC0-9A8D-6349-06E1-49A7DB45F2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10829124" y="6492875"/>
            <a:ext cx="1362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</a:lstStyle>
          <a:p>
            <a:fld id="{F46E1238-5862-244F-8A8E-98EA09295D0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B7B16CB-2B08-0BDC-15C7-60D34E9406E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76406" y="6485148"/>
            <a:ext cx="1639186" cy="396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7F4C5-47D7-D0F8-4D9C-6905DD725A9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6514141"/>
            <a:ext cx="1362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Brenden Eum</a:t>
            </a:r>
          </a:p>
        </p:txBody>
      </p:sp>
    </p:spTree>
    <p:extLst>
      <p:ext uri="{BB962C8B-B14F-4D97-AF65-F5344CB8AC3E}">
        <p14:creationId xmlns:p14="http://schemas.microsoft.com/office/powerpoint/2010/main" val="236173411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8A1EDB-56B6-1BFB-E93E-034B86762F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-1" y="6492874"/>
            <a:ext cx="12192001" cy="38655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8FA27-8733-C15E-7046-EDEF17996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8" y="0"/>
            <a:ext cx="1188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443E4-C209-968E-3367-EE461C177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688" y="1325562"/>
            <a:ext cx="11887200" cy="5151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3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Book" panose="020B0503020102020204" pitchFamily="34" charset="0"/>
          <a:ea typeface="Verdana" panose="020B0604030504040204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Vulf Sans" pitchFamily="2" charset="77"/>
          <a:cs typeface="Futura Medium" panose="020B06020202040203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4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userDrawn="1">
          <p15:clr>
            <a:srgbClr val="F26B43"/>
          </p15:clr>
        </p15:guide>
        <p15:guide id="4" pos="7680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userDrawn="1">
          <p15:clr>
            <a:srgbClr val="F26B43"/>
          </p15:clr>
        </p15:guide>
        <p15:guide id="7" orient="horz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6F16-FDC8-9F49-E68B-E14EC364C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45" y="1467939"/>
            <a:ext cx="7551009" cy="2244689"/>
          </a:xfrm>
        </p:spPr>
        <p:txBody>
          <a:bodyPr/>
          <a:lstStyle/>
          <a:p>
            <a:r>
              <a:rPr lang="en-US" dirty="0"/>
              <a:t>Tutorial:</a:t>
            </a:r>
            <a:br>
              <a:rPr lang="en-US" dirty="0"/>
            </a:br>
            <a:r>
              <a:rPr lang="en-US" dirty="0"/>
              <a:t>Web Scraping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FE754-CB11-279B-47F4-2909D474F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45" y="3998811"/>
            <a:ext cx="7551009" cy="2159618"/>
          </a:xfrm>
        </p:spPr>
        <p:txBody>
          <a:bodyPr>
            <a:normAutofit/>
          </a:bodyPr>
          <a:lstStyle/>
          <a:p>
            <a:r>
              <a:rPr lang="en-US" dirty="0"/>
              <a:t>Brenden Eum</a:t>
            </a:r>
          </a:p>
          <a:p>
            <a:r>
              <a:rPr lang="en-US" dirty="0"/>
              <a:t>Coding Café</a:t>
            </a:r>
          </a:p>
          <a:p>
            <a:r>
              <a:rPr lang="en-US" dirty="0"/>
              <a:t>November 7, 2024</a:t>
            </a:r>
          </a:p>
          <a:p>
            <a:r>
              <a:rPr lang="en-US" sz="2000" dirty="0"/>
              <a:t>(Examples adapted from R for Data Science by Wickham et al.)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CC3A01F-4CA1-75A2-888D-54F4C1314822}"/>
              </a:ext>
            </a:extLst>
          </p:cNvPr>
          <p:cNvSpPr/>
          <p:nvPr/>
        </p:nvSpPr>
        <p:spPr>
          <a:xfrm>
            <a:off x="7612654" y="1564396"/>
            <a:ext cx="4374479" cy="459403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Franklin Gothic Book" panose="020B0503020102020204" pitchFamily="34" charset="0"/>
              </a:rPr>
              <a:t>Find a group of 2-4 people to work together with (at least 1 person needs R Studio).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>
              <a:latin typeface="Franklin Gothic Book" panose="020B05030201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Franklin Gothic Book" panose="020B0503020102020204" pitchFamily="34" charset="0"/>
              </a:rPr>
              <a:t>Please download this R notebook so you can follow along:</a:t>
            </a:r>
          </a:p>
          <a:p>
            <a:endParaRPr lang="en-US" sz="2400" b="1" dirty="0">
              <a:latin typeface="Franklin Gothic Book" panose="020B0503020102020204" pitchFamily="34" charset="0"/>
            </a:endParaRPr>
          </a:p>
          <a:p>
            <a:r>
              <a:rPr lang="en-US" sz="2300" b="1" dirty="0" err="1">
                <a:latin typeface="Franklin Gothic Book" panose="020B0503020102020204" pitchFamily="34" charset="0"/>
              </a:rPr>
              <a:t>tinyurl.com</a:t>
            </a:r>
            <a:r>
              <a:rPr lang="en-US" sz="2300" b="1" dirty="0">
                <a:latin typeface="Franklin Gothic Book" panose="020B0503020102020204" pitchFamily="34" charset="0"/>
              </a:rPr>
              <a:t>/codingcafe1107</a:t>
            </a:r>
          </a:p>
        </p:txBody>
      </p:sp>
    </p:spTree>
    <p:extLst>
      <p:ext uri="{BB962C8B-B14F-4D97-AF65-F5344CB8AC3E}">
        <p14:creationId xmlns:p14="http://schemas.microsoft.com/office/powerpoint/2010/main" val="15613343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D87C8-71A9-0350-0F96-C27BB94C2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CC7C-ED21-1A35-CA72-6BAE0AAF9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3625C-D229-6634-7986-C48A2F01B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4"/>
                </a:solidFill>
              </a:rPr>
              <a:t>factual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2BAFB-326D-9120-5A8D-5E353CCA34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603546-015B-3B40-E080-08C198BE2354}"/>
              </a:ext>
            </a:extLst>
          </p:cNvPr>
          <p:cNvSpPr txBox="1"/>
          <p:nvPr/>
        </p:nvSpPr>
        <p:spPr>
          <a:xfrm>
            <a:off x="5353741" y="2181339"/>
            <a:ext cx="6522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If the data is public, you are not likely to be bound to the company’s terms of service. This helps you avoid legal consequences.</a:t>
            </a:r>
          </a:p>
        </p:txBody>
      </p:sp>
    </p:spTree>
    <p:extLst>
      <p:ext uri="{BB962C8B-B14F-4D97-AF65-F5344CB8AC3E}">
        <p14:creationId xmlns:p14="http://schemas.microsoft.com/office/powerpoint/2010/main" val="2032163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2B9DB-C564-0796-A4B1-5BE411314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425A9-783E-A560-7954-22E61EF6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1B168-979A-7A38-F786-D799928F5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4"/>
                </a:solidFill>
              </a:rPr>
              <a:t>factual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C8D1E-506F-E076-AD5E-88CE6195A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6B9D6-4C8C-E297-F95F-E8EC13DE5CFB}"/>
              </a:ext>
            </a:extLst>
          </p:cNvPr>
          <p:cNvSpPr txBox="1"/>
          <p:nvPr/>
        </p:nvSpPr>
        <p:spPr>
          <a:xfrm>
            <a:off x="5353742" y="3239560"/>
            <a:ext cx="65224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If the data does not contain personally identifiable information (e.g. names, email addresses), it is non-personal. This helps you avoid ethical backlash if you publicize your data.</a:t>
            </a:r>
          </a:p>
        </p:txBody>
      </p:sp>
    </p:spTree>
    <p:extLst>
      <p:ext uri="{BB962C8B-B14F-4D97-AF65-F5344CB8AC3E}">
        <p14:creationId xmlns:p14="http://schemas.microsoft.com/office/powerpoint/2010/main" val="339955806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8694E-699E-181B-DD70-C9F213A45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53FFA-658E-D940-F74F-3D0C20F9D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36FE4-3F8D-6BDF-F1DB-0597D2CDA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4"/>
                </a:solidFill>
              </a:rPr>
              <a:t>factual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849D8-2309-0475-D2DF-1B5373B75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231D95-923F-A9E1-2B5B-88C65D94739E}"/>
              </a:ext>
            </a:extLst>
          </p:cNvPr>
          <p:cNvSpPr txBox="1"/>
          <p:nvPr/>
        </p:nvSpPr>
        <p:spPr>
          <a:xfrm>
            <a:off x="5375775" y="4175994"/>
            <a:ext cx="65224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*Not the same thing as “Is it correct?”</a:t>
            </a:r>
          </a:p>
          <a:p>
            <a:pPr algn="l"/>
            <a:endParaRPr lang="en-US" sz="2000" dirty="0">
              <a:latin typeface="Franklin Gothic Book" panose="020B0503020102020204" pitchFamily="34" charset="0"/>
            </a:endParaRPr>
          </a:p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Data is not protected under copyright law. As long as you limit your scraping to facts, you’ll generally be safe from legal action.</a:t>
            </a:r>
          </a:p>
        </p:txBody>
      </p:sp>
    </p:spTree>
    <p:extLst>
      <p:ext uri="{BB962C8B-B14F-4D97-AF65-F5344CB8AC3E}">
        <p14:creationId xmlns:p14="http://schemas.microsoft.com/office/powerpoint/2010/main" val="216001072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E760C-0CB3-92A7-BBD4-80E1506A9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B2077-658E-6E6A-999C-493AC8D7F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 descr="The screenshot shows a table with columns &quot;Rank and Title&quot;, &quot;IMDb Rating&quot;, and &quot;Your Rating&quot;. 9 movies out of the top 250 are shown. The top 5 are the Shawshank Redemption, The Godfather, The Dark Knight, The Godfather: Part II, and 12 Angry Men.">
            <a:extLst>
              <a:ext uri="{FF2B5EF4-FFF2-40B4-BE49-F238E27FC236}">
                <a16:creationId xmlns:a16="http://schemas.microsoft.com/office/drawing/2014/main" id="{6B083EF8-6CBB-3696-1AA0-53259C125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16" y="1252841"/>
            <a:ext cx="3507357" cy="393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48EF77D-1D3D-059A-534C-7870988C3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19" y="2364757"/>
            <a:ext cx="4618199" cy="177480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7673CA-AB12-289A-158E-519D35C9829D}"/>
              </a:ext>
            </a:extLst>
          </p:cNvPr>
          <p:cNvCxnSpPr/>
          <p:nvPr/>
        </p:nvCxnSpPr>
        <p:spPr>
          <a:xfrm>
            <a:off x="3853968" y="3253102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CFFFDD-CC9C-37BE-7396-B26B031AA379}"/>
              </a:ext>
            </a:extLst>
          </p:cNvPr>
          <p:cNvCxnSpPr/>
          <p:nvPr/>
        </p:nvCxnSpPr>
        <p:spPr>
          <a:xfrm>
            <a:off x="6798995" y="3252158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A close-up image of a magnifying glass focusing on a section of HTML code on a computer screen. The magnifying glass enlarges tags and elements like &lt;div&gt;, &lt;h1&gt;, and &lt;p&gt; in clear detail. The background displays more lines of code out of focus, giving a clean and modern tech-oriented look. The style is professional, emphasizing the idea of closely analyzing or inspecting HTML code.">
            <a:extLst>
              <a:ext uri="{FF2B5EF4-FFF2-40B4-BE49-F238E27FC236}">
                <a16:creationId xmlns:a16="http://schemas.microsoft.com/office/drawing/2014/main" id="{ECB62796-291B-E06D-E69A-3A1124318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062" y="2090623"/>
            <a:ext cx="2323068" cy="232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05165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A8B4B-8CD3-6ACC-D7AE-5F5816E5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9D49F-F448-CE1A-013A-2E147F0B75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26" name="Picture 2" descr="The screenshot shows a table with columns &quot;Rank and Title&quot;, &quot;IMDb Rating&quot;, and &quot;Your Rating&quot;. 9 movies out of the top 250 are shown. The top 5 are the Shawshank Redemption, The Godfather, The Dark Knight, The Godfather: Part II, and 12 Angry Men.">
            <a:extLst>
              <a:ext uri="{FF2B5EF4-FFF2-40B4-BE49-F238E27FC236}">
                <a16:creationId xmlns:a16="http://schemas.microsoft.com/office/drawing/2014/main" id="{D327A950-2DF8-F3A0-F834-6341E463F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16" y="1252841"/>
            <a:ext cx="3507357" cy="393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A6DFB34-E318-D1A8-70AB-4195F88D8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019" y="2364757"/>
            <a:ext cx="4618199" cy="177480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878DA5B-9AAA-B4FF-6552-73C238B68B13}"/>
              </a:ext>
            </a:extLst>
          </p:cNvPr>
          <p:cNvCxnSpPr/>
          <p:nvPr/>
        </p:nvCxnSpPr>
        <p:spPr>
          <a:xfrm>
            <a:off x="3853968" y="3253102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11E409-D870-6C02-116A-DD0BEE3CA1F7}"/>
              </a:ext>
            </a:extLst>
          </p:cNvPr>
          <p:cNvCxnSpPr/>
          <p:nvPr/>
        </p:nvCxnSpPr>
        <p:spPr>
          <a:xfrm>
            <a:off x="6798995" y="3252158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A close-up image of a magnifying glass focusing on a section of HTML code on a computer screen. The magnifying glass enlarges tags and elements like &lt;div&gt;, &lt;h1&gt;, and &lt;p&gt; in clear detail. The background displays more lines of code out of focus, giving a clean and modern tech-oriented look. The style is professional, emphasizing the idea of closely analyzing or inspecting HTML code.">
            <a:extLst>
              <a:ext uri="{FF2B5EF4-FFF2-40B4-BE49-F238E27FC236}">
                <a16:creationId xmlns:a16="http://schemas.microsoft.com/office/drawing/2014/main" id="{DC187B05-F0A8-D9F8-A543-9017251F8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062" y="2090623"/>
            <a:ext cx="2323068" cy="232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4AD1F3-C862-47FE-F08C-4D9E913F8C0E}"/>
              </a:ext>
            </a:extLst>
          </p:cNvPr>
          <p:cNvSpPr txBox="1"/>
          <p:nvPr/>
        </p:nvSpPr>
        <p:spPr>
          <a:xfrm>
            <a:off x="5009619" y="1252841"/>
            <a:ext cx="1083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HTML</a:t>
            </a:r>
            <a:endParaRPr lang="en-US" b="1" dirty="0">
              <a:solidFill>
                <a:srgbClr val="C00000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71E2ED7-933E-A43A-5346-4D1619F6B0BD}"/>
              </a:ext>
            </a:extLst>
          </p:cNvPr>
          <p:cNvSpPr/>
          <p:nvPr/>
        </p:nvSpPr>
        <p:spPr>
          <a:xfrm>
            <a:off x="4144850" y="1856999"/>
            <a:ext cx="2813491" cy="2813491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5221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44355-09CF-79E1-E759-D0F6C1AAD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A8FA0-269A-F61D-3432-3F349162A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&lt;title&gt;This is a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id='first’&gt;This is a heading.&lt;/h1&gt;</a:t>
            </a:r>
          </a:p>
          <a:p>
            <a:pPr marL="0" indent="0">
              <a:buNone/>
            </a:pPr>
            <a:r>
              <a:rPr lang="en-US" dirty="0"/>
              <a:t>  &lt;p&gt;This is some regular text and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myimg.jpg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33B9C-6B07-CAB4-7F6D-9A7F19F2E5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35993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7EBC2-4925-0521-C634-166C7C66A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09E76-2AE9-46E3-64A5-D8232E398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7EDA1-CE2F-64C1-60C8-C0EFE7F61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125958-6FEA-07DA-EF18-D9693D57F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CC10188-D8A3-B105-E1F4-E7846FC50848}"/>
              </a:ext>
            </a:extLst>
          </p:cNvPr>
          <p:cNvSpPr/>
          <p:nvPr/>
        </p:nvSpPr>
        <p:spPr>
          <a:xfrm>
            <a:off x="150688" y="2247441"/>
            <a:ext cx="4145890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C0862-890E-E22E-9ABF-EFDEE8C1B815}"/>
              </a:ext>
            </a:extLst>
          </p:cNvPr>
          <p:cNvSpPr txBox="1"/>
          <p:nvPr/>
        </p:nvSpPr>
        <p:spPr>
          <a:xfrm>
            <a:off x="4557435" y="2044005"/>
            <a:ext cx="74804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Element: Sometimes it makes something on the webpage, sometimes it does something to the stuff inside of it… </a:t>
            </a:r>
          </a:p>
        </p:txBody>
      </p:sp>
    </p:spTree>
    <p:extLst>
      <p:ext uri="{BB962C8B-B14F-4D97-AF65-F5344CB8AC3E}">
        <p14:creationId xmlns:p14="http://schemas.microsoft.com/office/powerpoint/2010/main" val="32494358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6A250-41CB-290A-2576-D3F8F86F8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60D79-E1E8-9FDD-BFB5-4C3175646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D29E-5379-80F0-BE51-2CB8B7E00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3DB47-64D8-6E2A-2C59-BDAE364B9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2A01866-848B-D0CA-5933-3D6CFD32D1F8}"/>
              </a:ext>
            </a:extLst>
          </p:cNvPr>
          <p:cNvSpPr/>
          <p:nvPr/>
        </p:nvSpPr>
        <p:spPr>
          <a:xfrm>
            <a:off x="282890" y="2247441"/>
            <a:ext cx="1171336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7C5A0-581A-0645-A11B-353C26548EF7}"/>
              </a:ext>
            </a:extLst>
          </p:cNvPr>
          <p:cNvSpPr txBox="1"/>
          <p:nvPr/>
        </p:nvSpPr>
        <p:spPr>
          <a:xfrm>
            <a:off x="4461831" y="2466442"/>
            <a:ext cx="567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Tags: Are used to create elements.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B464EFD-7D2A-AE44-E3C7-9AB83802A9CE}"/>
              </a:ext>
            </a:extLst>
          </p:cNvPr>
          <p:cNvSpPr/>
          <p:nvPr/>
        </p:nvSpPr>
        <p:spPr>
          <a:xfrm>
            <a:off x="2726798" y="2247441"/>
            <a:ext cx="1360459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7985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63B64-C125-26E5-D6DC-25C5D5489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AED41-1C7C-CFB4-902A-728E940E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95991-5170-CE6C-817E-EBDBD85FF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6E0C8-8473-99D4-4E18-3891EC3FC7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E6572A-AB6A-0E1E-4445-DE062B0E41AD}"/>
              </a:ext>
            </a:extLst>
          </p:cNvPr>
          <p:cNvSpPr/>
          <p:nvPr/>
        </p:nvSpPr>
        <p:spPr>
          <a:xfrm>
            <a:off x="282890" y="2247441"/>
            <a:ext cx="1171336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0550B-3432-020B-0DA1-3FE6F76BA47F}"/>
              </a:ext>
            </a:extLst>
          </p:cNvPr>
          <p:cNvSpPr txBox="1"/>
          <p:nvPr/>
        </p:nvSpPr>
        <p:spPr>
          <a:xfrm>
            <a:off x="4461831" y="2466442"/>
            <a:ext cx="567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Tags: Are used to create elements.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D32870-BF94-7F40-BB0F-3BED3C898304}"/>
              </a:ext>
            </a:extLst>
          </p:cNvPr>
          <p:cNvSpPr/>
          <p:nvPr/>
        </p:nvSpPr>
        <p:spPr>
          <a:xfrm>
            <a:off x="2726798" y="2247441"/>
            <a:ext cx="1360459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ED22DE0-0A84-6714-E7F3-7447723421EC}"/>
              </a:ext>
            </a:extLst>
          </p:cNvPr>
          <p:cNvSpPr/>
          <p:nvPr/>
        </p:nvSpPr>
        <p:spPr>
          <a:xfrm>
            <a:off x="3525396" y="4516916"/>
            <a:ext cx="881350" cy="80652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F82810E-9380-C1A1-7E5F-B83BC61EC8C4}"/>
              </a:ext>
            </a:extLst>
          </p:cNvPr>
          <p:cNvSpPr/>
          <p:nvPr/>
        </p:nvSpPr>
        <p:spPr>
          <a:xfrm>
            <a:off x="6476143" y="4516916"/>
            <a:ext cx="1015327" cy="80652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9239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576EB-4A52-081C-A528-3F0365DEE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5D342-A3B7-9024-BEFF-3FA5C696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826B7-2720-F635-EA01-93F4630CD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98681-4E4F-4C08-6C1C-8CCEBFDDBB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0F186-8DA4-80C9-CBD7-02D4C0F771B2}"/>
              </a:ext>
            </a:extLst>
          </p:cNvPr>
          <p:cNvSpPr txBox="1"/>
          <p:nvPr/>
        </p:nvSpPr>
        <p:spPr>
          <a:xfrm>
            <a:off x="4461832" y="2466442"/>
            <a:ext cx="7160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Contents: The tags are doing something to some stuff. Contents are that stuff.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4C6C994-C3D1-8E68-889F-69F0524438BF}"/>
              </a:ext>
            </a:extLst>
          </p:cNvPr>
          <p:cNvSpPr/>
          <p:nvPr/>
        </p:nvSpPr>
        <p:spPr>
          <a:xfrm>
            <a:off x="1205075" y="2247441"/>
            <a:ext cx="1791513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846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E6819-D3CF-588A-A711-7D963602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web scraping?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A09C-CE80-9F27-8F26-41C7812F4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Web scraping is the process of extracting data from websites.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DF5B7-B8E2-44D4-146D-42EF9DE4B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The screenshot shows a table with columns &quot;Rank and Title&quot;, &quot;IMDb Rating&quot;, and &quot;Your Rating&quot;. 9 movies out of the top 250 are shown. The top 5 are the Shawshank Redemption, The Godfather, The Dark Knight, The Godfather: Part II, and 12 Angry Men.">
            <a:extLst>
              <a:ext uri="{FF2B5EF4-FFF2-40B4-BE49-F238E27FC236}">
                <a16:creationId xmlns:a16="http://schemas.microsoft.com/office/drawing/2014/main" id="{2D0CACAD-A802-83DB-46CA-3B9D5EB0C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99" y="2134190"/>
            <a:ext cx="3507357" cy="393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A1E2F7C-B230-F80D-6D66-5C41864DA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002" y="3246106"/>
            <a:ext cx="4618199" cy="177480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2E0EAE-080E-175E-C81A-D0D1AE556491}"/>
              </a:ext>
            </a:extLst>
          </p:cNvPr>
          <p:cNvCxnSpPr/>
          <p:nvPr/>
        </p:nvCxnSpPr>
        <p:spPr>
          <a:xfrm>
            <a:off x="3842951" y="4134451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BF544C7-ED93-8CF4-973E-E9EF8844E565}"/>
              </a:ext>
            </a:extLst>
          </p:cNvPr>
          <p:cNvCxnSpPr/>
          <p:nvPr/>
        </p:nvCxnSpPr>
        <p:spPr>
          <a:xfrm>
            <a:off x="6787978" y="4133507"/>
            <a:ext cx="41311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A close-up image of a magnifying glass focusing on a section of HTML code on a computer screen. The magnifying glass enlarges tags and elements like &lt;div&gt;, &lt;h1&gt;, and &lt;p&gt; in clear detail. The background displays more lines of code out of focus, giving a clean and modern tech-oriented look. The style is professional, emphasizing the idea of closely analyzing or inspecting HTML code.">
            <a:extLst>
              <a:ext uri="{FF2B5EF4-FFF2-40B4-BE49-F238E27FC236}">
                <a16:creationId xmlns:a16="http://schemas.microsoft.com/office/drawing/2014/main" id="{E8966DAD-B477-D676-8F7B-6D8FAEB78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045" y="2971972"/>
            <a:ext cx="2323068" cy="232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0085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C1C5A-BD19-F961-9D3F-0DF3DD010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8FED3-B7F1-5501-8163-D814B58A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266A6-6758-BD46-63D9-4CA993EEB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501B7-5EB4-319F-CD08-FD41878D3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42AE-D942-51D2-968B-157EA70B70DA}"/>
              </a:ext>
            </a:extLst>
          </p:cNvPr>
          <p:cNvSpPr txBox="1"/>
          <p:nvPr/>
        </p:nvSpPr>
        <p:spPr>
          <a:xfrm>
            <a:off x="5427643" y="3513045"/>
            <a:ext cx="6764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Attributes: You can think of these like names and extra options for elements.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1872E12-1E54-79DE-5515-4903F2017BC2}"/>
              </a:ext>
            </a:extLst>
          </p:cNvPr>
          <p:cNvSpPr/>
          <p:nvPr/>
        </p:nvSpPr>
        <p:spPr>
          <a:xfrm>
            <a:off x="995754" y="3901280"/>
            <a:ext cx="1461007" cy="961222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90520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131BD-BBBF-1729-60F1-E0B8B9061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BC43B-EA23-5F45-3610-DAA82375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83630-934C-050A-D54F-0F4224224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C6A94-C167-C35E-5E3B-D823488A6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466AD-C43F-4B64-5998-A9A4E9913152}"/>
              </a:ext>
            </a:extLst>
          </p:cNvPr>
          <p:cNvSpPr txBox="1"/>
          <p:nvPr/>
        </p:nvSpPr>
        <p:spPr>
          <a:xfrm>
            <a:off x="4843749" y="1117367"/>
            <a:ext cx="6764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Every HTML webpage will be in an HTML element!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E27E1-7774-A3CA-342A-BF9A9A604970}"/>
              </a:ext>
            </a:extLst>
          </p:cNvPr>
          <p:cNvSpPr/>
          <p:nvPr/>
        </p:nvSpPr>
        <p:spPr>
          <a:xfrm>
            <a:off x="150688" y="1232567"/>
            <a:ext cx="1237437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3CA6BAC-6F11-AB41-36EA-561AF7606377}"/>
              </a:ext>
            </a:extLst>
          </p:cNvPr>
          <p:cNvSpPr/>
          <p:nvPr/>
        </p:nvSpPr>
        <p:spPr>
          <a:xfrm>
            <a:off x="150688" y="5642740"/>
            <a:ext cx="1556926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5311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7C8B2-D067-5836-3F07-D5323CA33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799AD-BB4A-CDB7-D53A-9D728796D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32FAA-63A1-7AA9-10C0-9C49442DC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6B583-8A3F-8FE0-05E6-92CBE66D9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73FF9C-EC2C-88DB-E155-0FB03A6AB835}"/>
              </a:ext>
            </a:extLst>
          </p:cNvPr>
          <p:cNvSpPr txBox="1"/>
          <p:nvPr/>
        </p:nvSpPr>
        <p:spPr>
          <a:xfrm>
            <a:off x="4384712" y="1117367"/>
            <a:ext cx="75024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Inside of that HTML element are two “children” elements.</a:t>
            </a:r>
          </a:p>
          <a:p>
            <a:pPr algn="l"/>
            <a:endParaRPr lang="en-US" sz="2800" b="1" dirty="0">
              <a:solidFill>
                <a:srgbClr val="C00000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The head often contains information ABOUT the webpage, not the information presented IN the webpage (one exception is the page title).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AC2C70C-66F7-0123-1F87-6ED5581EAD46}"/>
              </a:ext>
            </a:extLst>
          </p:cNvPr>
          <p:cNvSpPr/>
          <p:nvPr/>
        </p:nvSpPr>
        <p:spPr>
          <a:xfrm>
            <a:off x="205773" y="1789585"/>
            <a:ext cx="1237437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F834458-0252-93F8-9D9E-877DB2760846}"/>
              </a:ext>
            </a:extLst>
          </p:cNvPr>
          <p:cNvSpPr/>
          <p:nvPr/>
        </p:nvSpPr>
        <p:spPr>
          <a:xfrm>
            <a:off x="90096" y="2933249"/>
            <a:ext cx="1556926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8066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7500DB-2B18-5CC3-49B6-FE33AE8B8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5EB8-039C-553C-A810-85AB51DCD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3AEDA-C30D-520E-0977-400D7F09A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D2367-5124-D62F-C9F4-4688844595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B2ADD-338D-F62C-E3F9-0FE22FF3BC99}"/>
              </a:ext>
            </a:extLst>
          </p:cNvPr>
          <p:cNvSpPr txBox="1"/>
          <p:nvPr/>
        </p:nvSpPr>
        <p:spPr>
          <a:xfrm>
            <a:off x="4461831" y="1548253"/>
            <a:ext cx="72233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Inside of that HTML element are two “children” elements.</a:t>
            </a:r>
          </a:p>
          <a:p>
            <a:pPr algn="l"/>
            <a:endParaRPr lang="en-US" sz="2800" b="1" dirty="0">
              <a:solidFill>
                <a:srgbClr val="C00000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The body contains information presented ON the webpage.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B2B051-0F21-B64A-3F21-F188D4CE1AAD}"/>
              </a:ext>
            </a:extLst>
          </p:cNvPr>
          <p:cNvSpPr/>
          <p:nvPr/>
        </p:nvSpPr>
        <p:spPr>
          <a:xfrm>
            <a:off x="205772" y="3433168"/>
            <a:ext cx="1237437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B83AC1F-B242-A807-03BA-E33AD28428C5}"/>
              </a:ext>
            </a:extLst>
          </p:cNvPr>
          <p:cNvSpPr/>
          <p:nvPr/>
        </p:nvSpPr>
        <p:spPr>
          <a:xfrm>
            <a:off x="68061" y="5654415"/>
            <a:ext cx="1556926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1715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946EC-3335-DAD3-32F6-177AA708F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7BC6C-F723-3A79-2FBC-55B92876A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B946B-A8E3-1230-7B72-861602D26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&lt;html&gt;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&lt;title&gt;Page title&lt;/title&gt;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&lt;h1 id='first'&gt;A heading&lt;/h1&gt;</a:t>
            </a:r>
          </a:p>
          <a:p>
            <a:pPr marL="0" indent="0">
              <a:buNone/>
            </a:pPr>
            <a:r>
              <a:rPr lang="en-US" dirty="0"/>
              <a:t>  &lt;p&gt;Some text &amp;amp; &lt;b&gt;some bold text.&lt;/b&gt;&lt;/p&gt;</a:t>
            </a:r>
          </a:p>
          <a:p>
            <a:pPr marL="0" indent="0">
              <a:buNone/>
            </a:pPr>
            <a:r>
              <a:rPr lang="en-US" dirty="0"/>
              <a:t> 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='</a:t>
            </a:r>
            <a:r>
              <a:rPr lang="en-US" dirty="0" err="1"/>
              <a:t>myimg.png</a:t>
            </a:r>
            <a:r>
              <a:rPr lang="en-US" dirty="0"/>
              <a:t>' width='100' height='100'&gt;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99AC2-D54F-B426-4FC0-A234A64259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C7F45C-B75C-348C-A0D6-078C32B551E2}"/>
              </a:ext>
            </a:extLst>
          </p:cNvPr>
          <p:cNvSpPr txBox="1"/>
          <p:nvPr/>
        </p:nvSpPr>
        <p:spPr>
          <a:xfrm>
            <a:off x="5398265" y="185582"/>
            <a:ext cx="655503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What are the elements you’re typically looking for?</a:t>
            </a:r>
          </a:p>
          <a:p>
            <a:pPr algn="l"/>
            <a:endParaRPr lang="en-US" sz="2800" b="1" dirty="0">
              <a:solidFill>
                <a:srgbClr val="C00000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&lt;h1&gt; headings</a:t>
            </a: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&lt;section&gt; sections</a:t>
            </a: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&lt;p&gt; paragraphs</a:t>
            </a: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</a:t>
            </a:r>
            <a:r>
              <a:rPr lang="en-US" sz="2800" b="1" dirty="0" err="1">
                <a:solidFill>
                  <a:srgbClr val="C00000"/>
                </a:solidFill>
                <a:latin typeface="Franklin Gothic Book" panose="020B0503020102020204" pitchFamily="34" charset="0"/>
              </a:rPr>
              <a:t>ol</a:t>
            </a:r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&gt; ordered lists</a:t>
            </a: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&lt;a&gt; links</a:t>
            </a:r>
          </a:p>
          <a:p>
            <a:pPr algn="l"/>
            <a:r>
              <a:rPr lang="en-US" sz="28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&lt;table&gt; tables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899E04-E668-F623-5648-41E135F999CF}"/>
              </a:ext>
            </a:extLst>
          </p:cNvPr>
          <p:cNvSpPr/>
          <p:nvPr/>
        </p:nvSpPr>
        <p:spPr>
          <a:xfrm>
            <a:off x="282889" y="4503136"/>
            <a:ext cx="851848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73B1D3D-A826-23F8-CCA0-7B81B6B0CFCB}"/>
              </a:ext>
            </a:extLst>
          </p:cNvPr>
          <p:cNvSpPr/>
          <p:nvPr/>
        </p:nvSpPr>
        <p:spPr>
          <a:xfrm>
            <a:off x="7146399" y="4503137"/>
            <a:ext cx="1226420" cy="723709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9616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32E21-C9A9-2DCF-C616-F0250BCC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On: Notebooks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7933B-A0A2-CB22-6D9D-5088BA0EE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F4349-3D7E-4F20-8F31-023A6C4FB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3377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362B78-8A7F-6A4F-ADBE-0FCD715ED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&quot;No&quot; Symbol 2">
            <a:extLst>
              <a:ext uri="{FF2B5EF4-FFF2-40B4-BE49-F238E27FC236}">
                <a16:creationId xmlns:a16="http://schemas.microsoft.com/office/drawing/2014/main" id="{3FB924B6-84F5-1C48-B9AC-65772085F1E7}"/>
              </a:ext>
            </a:extLst>
          </p:cNvPr>
          <p:cNvSpPr/>
          <p:nvPr/>
        </p:nvSpPr>
        <p:spPr>
          <a:xfrm>
            <a:off x="1965997" y="350632"/>
            <a:ext cx="2329755" cy="2329755"/>
          </a:xfrm>
          <a:prstGeom prst="noSmoking">
            <a:avLst>
              <a:gd name="adj" fmla="val 10784"/>
            </a:avLst>
          </a:prstGeom>
          <a:solidFill>
            <a:srgbClr val="C00000">
              <a:alpha val="61961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API</a:t>
            </a:r>
            <a:endParaRPr lang="en-US" sz="6600" b="1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4" name="Picture 4" descr="Two computers, each with cartoon-like faces on their screens, positioned side-by-side as if they are communicating with each other in a friendly conversation. One computer displays a smiling face while the other has a speech bubble to illustrate dialogue. The background is a simple, neutral color to emphasize the computers. The style is clean and playful, suitable for educational or technology-related themes.">
            <a:extLst>
              <a:ext uri="{FF2B5EF4-FFF2-40B4-BE49-F238E27FC236}">
                <a16:creationId xmlns:a16="http://schemas.microsoft.com/office/drawing/2014/main" id="{3B67015C-3C27-6F33-EE43-7F187F8AC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349" y="3020197"/>
            <a:ext cx="3015049" cy="301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F66862-FFF3-CFC3-51AC-97935869A29D}"/>
              </a:ext>
            </a:extLst>
          </p:cNvPr>
          <p:cNvSpPr txBox="1"/>
          <p:nvPr/>
        </p:nvSpPr>
        <p:spPr>
          <a:xfrm>
            <a:off x="5712038" y="915344"/>
            <a:ext cx="5732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7200" b="1" dirty="0">
                <a:latin typeface="Franklin Gothic Book" panose="020B0503020102020204" pitchFamily="34" charset="0"/>
              </a:rPr>
              <a:t>Web Scraping</a:t>
            </a:r>
          </a:p>
        </p:txBody>
      </p:sp>
      <p:pic>
        <p:nvPicPr>
          <p:cNvPr id="3079" name="Picture 7" descr="A cartoon-style computer dressed like a detective, complete with a trench coat, hat, and a magnifying glass. The computer is leaning over a piece of paper, examining it closely as if solving a mystery. The scene is playful and humorous, with a simple, clean background to focus attention on the detective computer character and the magnifying glass over the paper. Suitable for an educational or technology-themed illustration.">
            <a:extLst>
              <a:ext uri="{FF2B5EF4-FFF2-40B4-BE49-F238E27FC236}">
                <a16:creationId xmlns:a16="http://schemas.microsoft.com/office/drawing/2014/main" id="{7EBC99BA-5DA9-DFC9-311B-4BF6903B5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004" y="3020197"/>
            <a:ext cx="3015049" cy="301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843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BEB86-3709-0F36-2027-757925ED4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a useful skill to put on your resume?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0E50B2-C57C-247E-68D1-616D5162A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F97DA5-D907-7398-431C-286A7EC79375}"/>
              </a:ext>
            </a:extLst>
          </p:cNvPr>
          <p:cNvSpPr txBox="1"/>
          <p:nvPr/>
        </p:nvSpPr>
        <p:spPr>
          <a:xfrm>
            <a:off x="366588" y="1325563"/>
            <a:ext cx="56007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Portfolio managers and investment analysts frequently use web-scraping to collect alternative data to gain a competitive edge. </a:t>
            </a:r>
          </a:p>
          <a:p>
            <a:pPr algn="l"/>
            <a:endParaRPr lang="en-US" sz="2000" dirty="0">
              <a:latin typeface="Franklin Gothic Book" panose="020B0503020102020204" pitchFamily="34" charset="0"/>
            </a:endParaRPr>
          </a:p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(Source: Thomson Reuters)</a:t>
            </a:r>
          </a:p>
        </p:txBody>
      </p:sp>
      <p:pic>
        <p:nvPicPr>
          <p:cNvPr id="12" name="Picture 11" descr="A graph with green and white text&#10;&#10;Description automatically generated">
            <a:extLst>
              <a:ext uri="{FF2B5EF4-FFF2-40B4-BE49-F238E27FC236}">
                <a16:creationId xmlns:a16="http://schemas.microsoft.com/office/drawing/2014/main" id="{0E63F306-B9DA-F028-C4DF-FB39F73AD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341" y="1325563"/>
            <a:ext cx="4365783" cy="48753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179E6C-28EA-36BD-C99E-25625AEB893C}"/>
              </a:ext>
            </a:extLst>
          </p:cNvPr>
          <p:cNvSpPr txBox="1"/>
          <p:nvPr/>
        </p:nvSpPr>
        <p:spPr>
          <a:xfrm>
            <a:off x="366588" y="3444022"/>
            <a:ext cx="453656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Franklin Gothic Book" panose="020B0503020102020204" pitchFamily="34" charset="0"/>
              </a:rPr>
              <a:t>Example use cases:</a:t>
            </a:r>
          </a:p>
          <a:p>
            <a:pPr algn="l"/>
            <a:endParaRPr lang="en-US" sz="2000" dirty="0">
              <a:latin typeface="Franklin Gothic Book" panose="020B05030201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Franklin Gothic Book" panose="020B0503020102020204" pitchFamily="34" charset="0"/>
              </a:rPr>
              <a:t>Market sentiment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Franklin Gothic Book" panose="020B0503020102020204" pitchFamily="34" charset="0"/>
              </a:rPr>
              <a:t>Brand performance on retail websites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Franklin Gothic Book" panose="020B0503020102020204" pitchFamily="34" charset="0"/>
              </a:rPr>
              <a:t>Data as a product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Franklin Gothic Book" panose="020B0503020102020204" pitchFamily="34" charset="0"/>
              </a:rPr>
              <a:t>Discover trends on social media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4326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8BC71-4357-1E8B-B6BA-2C21D3206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06741-C916-4A7B-5684-A54AF879E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79BDD-1D53-6A52-7FA1-E94CE74B3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53894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6FF8B-0C63-A892-CBDE-1D07ED590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425-B4F2-65CF-4470-7167952CC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AD3A-104F-7D24-FF1A-D7455B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00AD6F-0266-EDF8-B1B5-4EAF35E15F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4247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67D0C-DD52-8FAC-0230-E462A8EA3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8EBC8-7859-615D-B11C-6604930E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28922-C359-779C-1A59-BA29CCA3E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90841-EC5B-0620-2253-78986E92D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5818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FB571-51FE-1B9A-E243-4D5A48071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3B4D-F24E-3C36-527B-6EB99599E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8D7BD-A92A-613F-F708-D5A027C12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4"/>
                </a:solidFill>
              </a:rPr>
              <a:t>factual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B5BEC-B872-D465-AD80-42381DF100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7973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C451D-F1D1-25C0-DB40-734CC8242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2D60A-46F9-A343-BC0D-AC9B9427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Legalities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E804C-931D-1A37-1B1F-700BBD0A1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 </a:t>
            </a:r>
            <a:r>
              <a:rPr lang="en-US" u="sng" dirty="0"/>
              <a:t>VERY IMPORTANT</a:t>
            </a:r>
            <a:r>
              <a:rPr lang="en-US" dirty="0"/>
              <a:t> questions to ask yourself before you scrape any data: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rgbClr val="C00000"/>
                </a:solidFill>
              </a:rPr>
              <a:t>public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3"/>
                </a:solidFill>
              </a:rPr>
              <a:t>non-personal</a:t>
            </a:r>
            <a:r>
              <a:rPr lang="en-US" dirty="0"/>
              <a:t>?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Is the data </a:t>
            </a:r>
            <a:r>
              <a:rPr lang="en-US" b="1" i="1" dirty="0">
                <a:solidFill>
                  <a:schemeClr val="accent4"/>
                </a:solidFill>
              </a:rPr>
              <a:t>factual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2D135-8101-44A4-CE0E-266DE598C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46E1238-5862-244F-8A8E-98EA09295D04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4711465-686A-D914-4276-EB480B26AA6C}"/>
              </a:ext>
            </a:extLst>
          </p:cNvPr>
          <p:cNvGrpSpPr/>
          <p:nvPr/>
        </p:nvGrpSpPr>
        <p:grpSpPr>
          <a:xfrm>
            <a:off x="4843583" y="2263913"/>
            <a:ext cx="1508367" cy="914400"/>
            <a:chOff x="3695700" y="2273300"/>
            <a:chExt cx="1508367" cy="914400"/>
          </a:xfrm>
          <a:solidFill>
            <a:schemeClr val="tx1"/>
          </a:solidFill>
        </p:grpSpPr>
        <p:pic>
          <p:nvPicPr>
            <p:cNvPr id="7" name="Graphic 6" descr="Checkbox Checked with solid fill">
              <a:extLst>
                <a:ext uri="{FF2B5EF4-FFF2-40B4-BE49-F238E27FC236}">
                  <a16:creationId xmlns:a16="http://schemas.microsoft.com/office/drawing/2014/main" id="{36E02DCC-C78D-ED5A-351D-058CA971E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95700" y="2273300"/>
              <a:ext cx="914400" cy="9144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61E60D-0065-01E4-9FC6-C9718578BADF}"/>
                </a:ext>
              </a:extLst>
            </p:cNvPr>
            <p:cNvSpPr txBox="1"/>
            <p:nvPr/>
          </p:nvSpPr>
          <p:spPr>
            <a:xfrm>
              <a:off x="4483100" y="2446992"/>
              <a:ext cx="72096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b="1" dirty="0">
                  <a:latin typeface="Franklin Gothic Book" panose="020B0503020102020204" pitchFamily="34" charset="0"/>
                </a:rPr>
                <a:t>Yes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4438114-84E4-0A6F-92CA-4BE42E7500EB}"/>
              </a:ext>
            </a:extLst>
          </p:cNvPr>
          <p:cNvGrpSpPr/>
          <p:nvPr/>
        </p:nvGrpSpPr>
        <p:grpSpPr>
          <a:xfrm>
            <a:off x="4843583" y="3352005"/>
            <a:ext cx="1508367" cy="914400"/>
            <a:chOff x="3695700" y="2273300"/>
            <a:chExt cx="1508367" cy="914400"/>
          </a:xfrm>
          <a:solidFill>
            <a:schemeClr val="tx1"/>
          </a:solidFill>
        </p:grpSpPr>
        <p:pic>
          <p:nvPicPr>
            <p:cNvPr id="12" name="Graphic 11" descr="Checkbox Checked with solid fill">
              <a:extLst>
                <a:ext uri="{FF2B5EF4-FFF2-40B4-BE49-F238E27FC236}">
                  <a16:creationId xmlns:a16="http://schemas.microsoft.com/office/drawing/2014/main" id="{2ECA2D0A-55E6-56DE-8F0E-71A9A6AA8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95700" y="2273300"/>
              <a:ext cx="914400" cy="9144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26A51C-A52B-F29A-EF98-60EE00030A89}"/>
                </a:ext>
              </a:extLst>
            </p:cNvPr>
            <p:cNvSpPr txBox="1"/>
            <p:nvPr/>
          </p:nvSpPr>
          <p:spPr>
            <a:xfrm>
              <a:off x="4483100" y="2446992"/>
              <a:ext cx="72096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b="1" dirty="0">
                  <a:latin typeface="Franklin Gothic Book" panose="020B0503020102020204" pitchFamily="34" charset="0"/>
                </a:rPr>
                <a:t>Yes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9F5F4C9-03BF-3B93-CC2D-978EC0C24AA8}"/>
              </a:ext>
            </a:extLst>
          </p:cNvPr>
          <p:cNvGrpSpPr/>
          <p:nvPr/>
        </p:nvGrpSpPr>
        <p:grpSpPr>
          <a:xfrm>
            <a:off x="4843583" y="4440097"/>
            <a:ext cx="1508367" cy="914400"/>
            <a:chOff x="3695700" y="2273300"/>
            <a:chExt cx="1508367" cy="914400"/>
          </a:xfrm>
          <a:solidFill>
            <a:schemeClr val="tx1"/>
          </a:solidFill>
        </p:grpSpPr>
        <p:pic>
          <p:nvPicPr>
            <p:cNvPr id="15" name="Graphic 14" descr="Checkbox Checked with solid fill">
              <a:extLst>
                <a:ext uri="{FF2B5EF4-FFF2-40B4-BE49-F238E27FC236}">
                  <a16:creationId xmlns:a16="http://schemas.microsoft.com/office/drawing/2014/main" id="{7AA5860E-97D3-D08E-E75F-9257792C6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95700" y="2273300"/>
              <a:ext cx="914400" cy="9144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B9AF5D-64EC-471F-869C-CF4A03108633}"/>
                </a:ext>
              </a:extLst>
            </p:cNvPr>
            <p:cNvSpPr txBox="1"/>
            <p:nvPr/>
          </p:nvSpPr>
          <p:spPr>
            <a:xfrm>
              <a:off x="4483100" y="2446992"/>
              <a:ext cx="72096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b="1" dirty="0">
                  <a:latin typeface="Franklin Gothic Book" panose="020B0503020102020204" pitchFamily="34" charset="0"/>
                </a:rPr>
                <a:t>Yes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815602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Franklin Gothic Book" panose="020B05030201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enden's Rotman PPT Template" id="{833D93F8-3DFD-3644-9B12-AAFD5DDD862C}" vid="{0118BEC6-4773-504E-B6E0-CC84C2FDBE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1419</TotalTime>
  <Words>1401</Words>
  <Application>Microsoft Macintosh PowerPoint</Application>
  <PresentationFormat>Widescreen</PresentationFormat>
  <Paragraphs>230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Arial</vt:lpstr>
      <vt:lpstr>Franklin Gothic Book</vt:lpstr>
      <vt:lpstr>Franklin Gothic Medium</vt:lpstr>
      <vt:lpstr>Office Theme</vt:lpstr>
      <vt:lpstr>Tutorial: Web Scraping in R</vt:lpstr>
      <vt:lpstr>What is web scraping?</vt:lpstr>
      <vt:lpstr>PowerPoint Presentation</vt:lpstr>
      <vt:lpstr>Why is this a useful skill to put on your resume?</vt:lpstr>
      <vt:lpstr>Ethics and Legalities</vt:lpstr>
      <vt:lpstr>Ethics and Legalities</vt:lpstr>
      <vt:lpstr>Ethics and Legalities</vt:lpstr>
      <vt:lpstr>Ethics and Legalities</vt:lpstr>
      <vt:lpstr>Ethics and Legalities</vt:lpstr>
      <vt:lpstr>Ethics and Legalities</vt:lpstr>
      <vt:lpstr>Ethics and Legalities</vt:lpstr>
      <vt:lpstr>Ethics and Legalities</vt:lpstr>
      <vt:lpstr>PowerPoint Presentation</vt:lpstr>
      <vt:lpstr>PowerPoint Presentation</vt:lpstr>
      <vt:lpstr>HTML</vt:lpstr>
      <vt:lpstr>HTML</vt:lpstr>
      <vt:lpstr>HTML</vt:lpstr>
      <vt:lpstr>HTML</vt:lpstr>
      <vt:lpstr>HTML</vt:lpstr>
      <vt:lpstr>HTML</vt:lpstr>
      <vt:lpstr>HTML</vt:lpstr>
      <vt:lpstr>HTML</vt:lpstr>
      <vt:lpstr>HTML</vt:lpstr>
      <vt:lpstr>HTML</vt:lpstr>
      <vt:lpstr>Hands On: Notebooks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Eum, Brenden</dc:creator>
  <cp:lastModifiedBy>Eum, Brenden</cp:lastModifiedBy>
  <cp:revision>25</cp:revision>
  <dcterms:created xsi:type="dcterms:W3CDTF">2024-11-06T18:18:51Z</dcterms:created>
  <dcterms:modified xsi:type="dcterms:W3CDTF">2024-11-07T18:02:40Z</dcterms:modified>
</cp:coreProperties>
</file>

<file path=docProps/thumbnail.jpeg>
</file>